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61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B9CA"/>
    <a:srgbClr val="F6BE00"/>
    <a:srgbClr val="D6D2C4"/>
    <a:srgbClr val="B2E2ED"/>
    <a:srgbClr val="00FFFF"/>
    <a:srgbClr val="00FDFF"/>
    <a:srgbClr val="A4DBE8"/>
    <a:srgbClr val="BBC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96"/>
    <p:restoredTop sz="94705"/>
  </p:normalViewPr>
  <p:slideViewPr>
    <p:cSldViewPr snapToGrid="0" snapToObjects="1">
      <p:cViewPr varScale="1">
        <p:scale>
          <a:sx n="280" d="100"/>
          <a:sy n="280" d="100"/>
        </p:scale>
        <p:origin x="20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EE1CD-6EDF-5C43-ACE9-942F6C137C3E}" type="datetimeFigureOut">
              <a:rPr lang="en-US" smtClean="0"/>
              <a:t>1/20/23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55201-7865-8744-8A9B-9F5FC03C5C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463"/>
            <a:ext cx="7886700" cy="994172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06039"/>
            <a:ext cx="7886700" cy="20266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in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994718"/>
            <a:ext cx="4629150" cy="3745062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94718"/>
            <a:ext cx="2949178" cy="3745062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-1588"/>
            <a:ext cx="9144000" cy="741363"/>
            <a:chOff x="0" y="-1588"/>
            <a:chExt cx="9144000" cy="741363"/>
          </a:xfrm>
          <a:solidFill>
            <a:srgbClr val="D6D2C4"/>
          </a:solidFill>
        </p:grpSpPr>
        <p:sp>
          <p:nvSpPr>
            <p:cNvPr id="8" name="Freeform 5"/>
            <p:cNvSpPr/>
            <p:nvPr/>
          </p:nvSpPr>
          <p:spPr bwMode="auto">
            <a:xfrm>
              <a:off x="0" y="-1588"/>
              <a:ext cx="9144000" cy="741363"/>
            </a:xfrm>
            <a:custGeom>
              <a:avLst/>
              <a:gdLst>
                <a:gd name="T0" fmla="*/ 0 w 1123"/>
                <a:gd name="T1" fmla="*/ 0 h 90"/>
                <a:gd name="T2" fmla="*/ 0 w 1123"/>
                <a:gd name="T3" fmla="*/ 90 h 90"/>
                <a:gd name="T4" fmla="*/ 957 w 1123"/>
                <a:gd name="T5" fmla="*/ 90 h 90"/>
                <a:gd name="T6" fmla="*/ 955 w 1123"/>
                <a:gd name="T7" fmla="*/ 89 h 90"/>
                <a:gd name="T8" fmla="*/ 949 w 1123"/>
                <a:gd name="T9" fmla="*/ 73 h 90"/>
                <a:gd name="T10" fmla="*/ 949 w 1123"/>
                <a:gd name="T11" fmla="*/ 43 h 90"/>
                <a:gd name="T12" fmla="*/ 966 w 1123"/>
                <a:gd name="T13" fmla="*/ 43 h 90"/>
                <a:gd name="T14" fmla="*/ 966 w 1123"/>
                <a:gd name="T15" fmla="*/ 74 h 90"/>
                <a:gd name="T16" fmla="*/ 967 w 1123"/>
                <a:gd name="T17" fmla="*/ 80 h 90"/>
                <a:gd name="T18" fmla="*/ 973 w 1123"/>
                <a:gd name="T19" fmla="*/ 82 h 90"/>
                <a:gd name="T20" fmla="*/ 978 w 1123"/>
                <a:gd name="T21" fmla="*/ 80 h 90"/>
                <a:gd name="T22" fmla="*/ 980 w 1123"/>
                <a:gd name="T23" fmla="*/ 74 h 90"/>
                <a:gd name="T24" fmla="*/ 980 w 1123"/>
                <a:gd name="T25" fmla="*/ 43 h 90"/>
                <a:gd name="T26" fmla="*/ 996 w 1123"/>
                <a:gd name="T27" fmla="*/ 43 h 90"/>
                <a:gd name="T28" fmla="*/ 996 w 1123"/>
                <a:gd name="T29" fmla="*/ 70 h 90"/>
                <a:gd name="T30" fmla="*/ 990 w 1123"/>
                <a:gd name="T31" fmla="*/ 89 h 90"/>
                <a:gd name="T32" fmla="*/ 988 w 1123"/>
                <a:gd name="T33" fmla="*/ 90 h 90"/>
                <a:gd name="T34" fmla="*/ 1012 w 1123"/>
                <a:gd name="T35" fmla="*/ 90 h 90"/>
                <a:gd name="T36" fmla="*/ 1002 w 1123"/>
                <a:gd name="T37" fmla="*/ 68 h 90"/>
                <a:gd name="T38" fmla="*/ 1028 w 1123"/>
                <a:gd name="T39" fmla="*/ 41 h 90"/>
                <a:gd name="T40" fmla="*/ 1048 w 1123"/>
                <a:gd name="T41" fmla="*/ 49 h 90"/>
                <a:gd name="T42" fmla="*/ 1052 w 1123"/>
                <a:gd name="T43" fmla="*/ 55 h 90"/>
                <a:gd name="T44" fmla="*/ 1039 w 1123"/>
                <a:gd name="T45" fmla="*/ 62 h 90"/>
                <a:gd name="T46" fmla="*/ 1028 w 1123"/>
                <a:gd name="T47" fmla="*/ 53 h 90"/>
                <a:gd name="T48" fmla="*/ 1022 w 1123"/>
                <a:gd name="T49" fmla="*/ 56 h 90"/>
                <a:gd name="T50" fmla="*/ 1018 w 1123"/>
                <a:gd name="T51" fmla="*/ 67 h 90"/>
                <a:gd name="T52" fmla="*/ 1028 w 1123"/>
                <a:gd name="T53" fmla="*/ 82 h 90"/>
                <a:gd name="T54" fmla="*/ 1039 w 1123"/>
                <a:gd name="T55" fmla="*/ 74 h 90"/>
                <a:gd name="T56" fmla="*/ 1052 w 1123"/>
                <a:gd name="T57" fmla="*/ 80 h 90"/>
                <a:gd name="T58" fmla="*/ 1047 w 1123"/>
                <a:gd name="T59" fmla="*/ 87 h 90"/>
                <a:gd name="T60" fmla="*/ 1044 w 1123"/>
                <a:gd name="T61" fmla="*/ 90 h 90"/>
                <a:gd name="T62" fmla="*/ 1059 w 1123"/>
                <a:gd name="T63" fmla="*/ 90 h 90"/>
                <a:gd name="T64" fmla="*/ 1059 w 1123"/>
                <a:gd name="T65" fmla="*/ 43 h 90"/>
                <a:gd name="T66" fmla="*/ 1075 w 1123"/>
                <a:gd name="T67" fmla="*/ 43 h 90"/>
                <a:gd name="T68" fmla="*/ 1075 w 1123"/>
                <a:gd name="T69" fmla="*/ 80 h 90"/>
                <a:gd name="T70" fmla="*/ 1096 w 1123"/>
                <a:gd name="T71" fmla="*/ 80 h 90"/>
                <a:gd name="T72" fmla="*/ 1096 w 1123"/>
                <a:gd name="T73" fmla="*/ 90 h 90"/>
                <a:gd name="T74" fmla="*/ 1123 w 1123"/>
                <a:gd name="T75" fmla="*/ 90 h 90"/>
                <a:gd name="T76" fmla="*/ 1123 w 1123"/>
                <a:gd name="T77" fmla="*/ 0 h 90"/>
                <a:gd name="T78" fmla="*/ 0 w 1123"/>
                <a:gd name="T7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90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GB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  <a:noFill/>
          </p:spPr>
        </p:pic>
      </p:grpSp>
      <p:sp>
        <p:nvSpPr>
          <p:cNvPr id="11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74095" y="153356"/>
            <a:ext cx="5488958" cy="293044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buNone/>
              <a:defRPr sz="1600" baseline="0">
                <a:solidFill>
                  <a:schemeClr val="bg1"/>
                </a:solidFill>
              </a:defRPr>
            </a:lvl1pPr>
            <a:lvl2pPr marL="0" indent="0">
              <a:lnSpc>
                <a:spcPct val="80000"/>
              </a:lnSpc>
              <a:buNone/>
              <a:defRPr sz="1100">
                <a:solidFill>
                  <a:schemeClr val="bg1"/>
                </a:solidFill>
              </a:defRPr>
            </a:lvl2pPr>
            <a:lvl3pPr marL="0" indent="0">
              <a:buNone/>
              <a:defRPr sz="1100">
                <a:solidFill>
                  <a:schemeClr val="tx1"/>
                </a:solidFill>
              </a:defRPr>
            </a:lvl3pPr>
            <a:lvl4pPr marL="0" indent="0">
              <a:buNone/>
              <a:defRPr sz="1100">
                <a:solidFill>
                  <a:schemeClr val="tx1"/>
                </a:solidFill>
              </a:defRPr>
            </a:lvl4pPr>
            <a:lvl5pPr marL="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Department of Computer Science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00742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 txBox="1"/>
          <p:nvPr userDrawn="1"/>
        </p:nvSpPr>
        <p:spPr>
          <a:xfrm>
            <a:off x="165187" y="165584"/>
            <a:ext cx="3216840" cy="704975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1pPr>
          </a:lstStyle>
          <a:p>
            <a:pPr marL="12700"/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C74038A-B3DD-ADAF-5084-762EE8D18C16}"/>
              </a:ext>
            </a:extLst>
          </p:cNvPr>
          <p:cNvGrpSpPr/>
          <p:nvPr userDrawn="1"/>
        </p:nvGrpSpPr>
        <p:grpSpPr>
          <a:xfrm>
            <a:off x="0" y="-1588"/>
            <a:ext cx="9144000" cy="741363"/>
            <a:chOff x="0" y="-1588"/>
            <a:chExt cx="9144000" cy="741363"/>
          </a:xfrm>
          <a:solidFill>
            <a:srgbClr val="D6D2C4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42B3F70F-F619-5A5B-16A0-9DFFA0106A21}"/>
                </a:ext>
              </a:extLst>
            </p:cNvPr>
            <p:cNvSpPr/>
            <p:nvPr/>
          </p:nvSpPr>
          <p:spPr bwMode="auto">
            <a:xfrm>
              <a:off x="0" y="-1588"/>
              <a:ext cx="9144000" cy="741363"/>
            </a:xfrm>
            <a:custGeom>
              <a:avLst/>
              <a:gdLst>
                <a:gd name="T0" fmla="*/ 0 w 1123"/>
                <a:gd name="T1" fmla="*/ 0 h 90"/>
                <a:gd name="T2" fmla="*/ 0 w 1123"/>
                <a:gd name="T3" fmla="*/ 90 h 90"/>
                <a:gd name="T4" fmla="*/ 957 w 1123"/>
                <a:gd name="T5" fmla="*/ 90 h 90"/>
                <a:gd name="T6" fmla="*/ 955 w 1123"/>
                <a:gd name="T7" fmla="*/ 89 h 90"/>
                <a:gd name="T8" fmla="*/ 949 w 1123"/>
                <a:gd name="T9" fmla="*/ 73 h 90"/>
                <a:gd name="T10" fmla="*/ 949 w 1123"/>
                <a:gd name="T11" fmla="*/ 43 h 90"/>
                <a:gd name="T12" fmla="*/ 966 w 1123"/>
                <a:gd name="T13" fmla="*/ 43 h 90"/>
                <a:gd name="T14" fmla="*/ 966 w 1123"/>
                <a:gd name="T15" fmla="*/ 74 h 90"/>
                <a:gd name="T16" fmla="*/ 967 w 1123"/>
                <a:gd name="T17" fmla="*/ 80 h 90"/>
                <a:gd name="T18" fmla="*/ 973 w 1123"/>
                <a:gd name="T19" fmla="*/ 82 h 90"/>
                <a:gd name="T20" fmla="*/ 978 w 1123"/>
                <a:gd name="T21" fmla="*/ 80 h 90"/>
                <a:gd name="T22" fmla="*/ 980 w 1123"/>
                <a:gd name="T23" fmla="*/ 74 h 90"/>
                <a:gd name="T24" fmla="*/ 980 w 1123"/>
                <a:gd name="T25" fmla="*/ 43 h 90"/>
                <a:gd name="T26" fmla="*/ 996 w 1123"/>
                <a:gd name="T27" fmla="*/ 43 h 90"/>
                <a:gd name="T28" fmla="*/ 996 w 1123"/>
                <a:gd name="T29" fmla="*/ 70 h 90"/>
                <a:gd name="T30" fmla="*/ 990 w 1123"/>
                <a:gd name="T31" fmla="*/ 89 h 90"/>
                <a:gd name="T32" fmla="*/ 988 w 1123"/>
                <a:gd name="T33" fmla="*/ 90 h 90"/>
                <a:gd name="T34" fmla="*/ 1012 w 1123"/>
                <a:gd name="T35" fmla="*/ 90 h 90"/>
                <a:gd name="T36" fmla="*/ 1002 w 1123"/>
                <a:gd name="T37" fmla="*/ 68 h 90"/>
                <a:gd name="T38" fmla="*/ 1028 w 1123"/>
                <a:gd name="T39" fmla="*/ 41 h 90"/>
                <a:gd name="T40" fmla="*/ 1048 w 1123"/>
                <a:gd name="T41" fmla="*/ 49 h 90"/>
                <a:gd name="T42" fmla="*/ 1052 w 1123"/>
                <a:gd name="T43" fmla="*/ 55 h 90"/>
                <a:gd name="T44" fmla="*/ 1039 w 1123"/>
                <a:gd name="T45" fmla="*/ 62 h 90"/>
                <a:gd name="T46" fmla="*/ 1028 w 1123"/>
                <a:gd name="T47" fmla="*/ 53 h 90"/>
                <a:gd name="T48" fmla="*/ 1022 w 1123"/>
                <a:gd name="T49" fmla="*/ 56 h 90"/>
                <a:gd name="T50" fmla="*/ 1018 w 1123"/>
                <a:gd name="T51" fmla="*/ 67 h 90"/>
                <a:gd name="T52" fmla="*/ 1028 w 1123"/>
                <a:gd name="T53" fmla="*/ 82 h 90"/>
                <a:gd name="T54" fmla="*/ 1039 w 1123"/>
                <a:gd name="T55" fmla="*/ 74 h 90"/>
                <a:gd name="T56" fmla="*/ 1052 w 1123"/>
                <a:gd name="T57" fmla="*/ 80 h 90"/>
                <a:gd name="T58" fmla="*/ 1047 w 1123"/>
                <a:gd name="T59" fmla="*/ 87 h 90"/>
                <a:gd name="T60" fmla="*/ 1044 w 1123"/>
                <a:gd name="T61" fmla="*/ 90 h 90"/>
                <a:gd name="T62" fmla="*/ 1059 w 1123"/>
                <a:gd name="T63" fmla="*/ 90 h 90"/>
                <a:gd name="T64" fmla="*/ 1059 w 1123"/>
                <a:gd name="T65" fmla="*/ 43 h 90"/>
                <a:gd name="T66" fmla="*/ 1075 w 1123"/>
                <a:gd name="T67" fmla="*/ 43 h 90"/>
                <a:gd name="T68" fmla="*/ 1075 w 1123"/>
                <a:gd name="T69" fmla="*/ 80 h 90"/>
                <a:gd name="T70" fmla="*/ 1096 w 1123"/>
                <a:gd name="T71" fmla="*/ 80 h 90"/>
                <a:gd name="T72" fmla="*/ 1096 w 1123"/>
                <a:gd name="T73" fmla="*/ 90 h 90"/>
                <a:gd name="T74" fmla="*/ 1123 w 1123"/>
                <a:gd name="T75" fmla="*/ 90 h 90"/>
                <a:gd name="T76" fmla="*/ 1123 w 1123"/>
                <a:gd name="T77" fmla="*/ 0 h 90"/>
                <a:gd name="T78" fmla="*/ 0 w 1123"/>
                <a:gd name="T7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3" h="90">
                  <a:moveTo>
                    <a:pt x="0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957" y="90"/>
                    <a:pt x="957" y="90"/>
                    <a:pt x="957" y="90"/>
                  </a:cubicBezTo>
                  <a:cubicBezTo>
                    <a:pt x="956" y="90"/>
                    <a:pt x="955" y="89"/>
                    <a:pt x="955" y="89"/>
                  </a:cubicBezTo>
                  <a:cubicBezTo>
                    <a:pt x="950" y="84"/>
                    <a:pt x="950" y="78"/>
                    <a:pt x="949" y="73"/>
                  </a:cubicBezTo>
                  <a:cubicBezTo>
                    <a:pt x="949" y="43"/>
                    <a:pt x="949" y="43"/>
                    <a:pt x="949" y="43"/>
                  </a:cubicBezTo>
                  <a:cubicBezTo>
                    <a:pt x="966" y="43"/>
                    <a:pt x="966" y="43"/>
                    <a:pt x="966" y="43"/>
                  </a:cubicBezTo>
                  <a:cubicBezTo>
                    <a:pt x="966" y="74"/>
                    <a:pt x="966" y="74"/>
                    <a:pt x="966" y="74"/>
                  </a:cubicBezTo>
                  <a:cubicBezTo>
                    <a:pt x="966" y="76"/>
                    <a:pt x="966" y="79"/>
                    <a:pt x="967" y="80"/>
                  </a:cubicBezTo>
                  <a:cubicBezTo>
                    <a:pt x="969" y="82"/>
                    <a:pt x="971" y="82"/>
                    <a:pt x="973" y="82"/>
                  </a:cubicBezTo>
                  <a:cubicBezTo>
                    <a:pt x="975" y="82"/>
                    <a:pt x="977" y="81"/>
                    <a:pt x="978" y="80"/>
                  </a:cubicBezTo>
                  <a:cubicBezTo>
                    <a:pt x="979" y="79"/>
                    <a:pt x="980" y="76"/>
                    <a:pt x="980" y="74"/>
                  </a:cubicBezTo>
                  <a:cubicBezTo>
                    <a:pt x="980" y="43"/>
                    <a:pt x="980" y="43"/>
                    <a:pt x="980" y="43"/>
                  </a:cubicBezTo>
                  <a:cubicBezTo>
                    <a:pt x="996" y="43"/>
                    <a:pt x="996" y="43"/>
                    <a:pt x="996" y="43"/>
                  </a:cubicBezTo>
                  <a:cubicBezTo>
                    <a:pt x="996" y="70"/>
                    <a:pt x="996" y="70"/>
                    <a:pt x="996" y="70"/>
                  </a:cubicBezTo>
                  <a:cubicBezTo>
                    <a:pt x="996" y="75"/>
                    <a:pt x="996" y="83"/>
                    <a:pt x="990" y="89"/>
                  </a:cubicBezTo>
                  <a:cubicBezTo>
                    <a:pt x="989" y="89"/>
                    <a:pt x="989" y="90"/>
                    <a:pt x="988" y="90"/>
                  </a:cubicBezTo>
                  <a:cubicBezTo>
                    <a:pt x="1012" y="90"/>
                    <a:pt x="1012" y="90"/>
                    <a:pt x="1012" y="90"/>
                  </a:cubicBezTo>
                  <a:cubicBezTo>
                    <a:pt x="1005" y="85"/>
                    <a:pt x="1002" y="76"/>
                    <a:pt x="1002" y="68"/>
                  </a:cubicBezTo>
                  <a:cubicBezTo>
                    <a:pt x="1002" y="55"/>
                    <a:pt x="1011" y="41"/>
                    <a:pt x="1028" y="41"/>
                  </a:cubicBezTo>
                  <a:cubicBezTo>
                    <a:pt x="1035" y="41"/>
                    <a:pt x="1043" y="44"/>
                    <a:pt x="1048" y="49"/>
                  </a:cubicBezTo>
                  <a:cubicBezTo>
                    <a:pt x="1050" y="51"/>
                    <a:pt x="1051" y="53"/>
                    <a:pt x="1052" y="55"/>
                  </a:cubicBezTo>
                  <a:cubicBezTo>
                    <a:pt x="1039" y="62"/>
                    <a:pt x="1039" y="62"/>
                    <a:pt x="1039" y="62"/>
                  </a:cubicBezTo>
                  <a:cubicBezTo>
                    <a:pt x="1038" y="59"/>
                    <a:pt x="1035" y="53"/>
                    <a:pt x="1028" y="53"/>
                  </a:cubicBezTo>
                  <a:cubicBezTo>
                    <a:pt x="1025" y="53"/>
                    <a:pt x="1023" y="55"/>
                    <a:pt x="1022" y="56"/>
                  </a:cubicBezTo>
                  <a:cubicBezTo>
                    <a:pt x="1018" y="60"/>
                    <a:pt x="1018" y="65"/>
                    <a:pt x="1018" y="67"/>
                  </a:cubicBezTo>
                  <a:cubicBezTo>
                    <a:pt x="1018" y="75"/>
                    <a:pt x="1021" y="82"/>
                    <a:pt x="1028" y="82"/>
                  </a:cubicBezTo>
                  <a:cubicBezTo>
                    <a:pt x="1036" y="82"/>
                    <a:pt x="1038" y="75"/>
                    <a:pt x="1039" y="74"/>
                  </a:cubicBezTo>
                  <a:cubicBezTo>
                    <a:pt x="1052" y="80"/>
                    <a:pt x="1052" y="80"/>
                    <a:pt x="1052" y="80"/>
                  </a:cubicBezTo>
                  <a:cubicBezTo>
                    <a:pt x="1051" y="83"/>
                    <a:pt x="1050" y="85"/>
                    <a:pt x="1047" y="87"/>
                  </a:cubicBezTo>
                  <a:cubicBezTo>
                    <a:pt x="1046" y="88"/>
                    <a:pt x="1045" y="89"/>
                    <a:pt x="1044" y="90"/>
                  </a:cubicBezTo>
                  <a:cubicBezTo>
                    <a:pt x="1059" y="90"/>
                    <a:pt x="1059" y="90"/>
                    <a:pt x="1059" y="90"/>
                  </a:cubicBezTo>
                  <a:cubicBezTo>
                    <a:pt x="1059" y="43"/>
                    <a:pt x="1059" y="43"/>
                    <a:pt x="1059" y="43"/>
                  </a:cubicBezTo>
                  <a:cubicBezTo>
                    <a:pt x="1075" y="43"/>
                    <a:pt x="1075" y="43"/>
                    <a:pt x="1075" y="43"/>
                  </a:cubicBezTo>
                  <a:cubicBezTo>
                    <a:pt x="1075" y="80"/>
                    <a:pt x="1075" y="80"/>
                    <a:pt x="1075" y="80"/>
                  </a:cubicBezTo>
                  <a:cubicBezTo>
                    <a:pt x="1096" y="80"/>
                    <a:pt x="1096" y="80"/>
                    <a:pt x="1096" y="80"/>
                  </a:cubicBezTo>
                  <a:cubicBezTo>
                    <a:pt x="1096" y="90"/>
                    <a:pt x="1096" y="90"/>
                    <a:pt x="1096" y="90"/>
                  </a:cubicBezTo>
                  <a:cubicBezTo>
                    <a:pt x="1123" y="90"/>
                    <a:pt x="1123" y="90"/>
                    <a:pt x="1123" y="90"/>
                  </a:cubicBezTo>
                  <a:cubicBezTo>
                    <a:pt x="1123" y="0"/>
                    <a:pt x="1123" y="0"/>
                    <a:pt x="11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GB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A3B50D6-7BED-E370-7657-11A664626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24000" y="360000"/>
              <a:ext cx="147064" cy="172800"/>
            </a:xfrm>
            <a:prstGeom prst="rect">
              <a:avLst/>
            </a:prstGeom>
            <a:noFill/>
          </p:spPr>
        </p:pic>
      </p:grp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7ACE3362-332E-7303-0161-14E1F08BC74F}"/>
              </a:ext>
            </a:extLst>
          </p:cNvPr>
          <p:cNvSpPr txBox="1">
            <a:spLocks/>
          </p:cNvSpPr>
          <p:nvPr userDrawn="1"/>
        </p:nvSpPr>
        <p:spPr>
          <a:xfrm>
            <a:off x="174095" y="153356"/>
            <a:ext cx="5488958" cy="29304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685800" rtl="0" eaLnBrk="1" latinLnBrk="0" hangingPunct="1">
              <a:lnSpc>
                <a:spcPct val="80000"/>
              </a:lnSpc>
              <a:spcBef>
                <a:spcPts val="750"/>
              </a:spcBef>
              <a:buFont typeface="Arial" panose="02080604020202020204" pitchFamily="34" charset="0"/>
              <a:buNone/>
              <a:defRPr sz="1600" b="1" kern="1200" baseline="0">
                <a:solidFill>
                  <a:schemeClr val="bg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1pPr>
            <a:lvl2pPr marL="0" indent="0" algn="l" defTabSz="685800" rtl="0" eaLnBrk="1" latinLnBrk="0" hangingPunct="1">
              <a:lnSpc>
                <a:spcPct val="80000"/>
              </a:lnSpc>
              <a:spcBef>
                <a:spcPts val="375"/>
              </a:spcBef>
              <a:buFont typeface="Arial" panose="02080604020202020204" pitchFamily="34" charset="0"/>
              <a:buNone/>
              <a:defRPr sz="1100" kern="1200">
                <a:solidFill>
                  <a:schemeClr val="bg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2pPr>
            <a:lvl3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None/>
              <a:defRPr sz="1100" b="1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3pPr>
            <a:lvl4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None/>
              <a:defRPr sz="1100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4pPr>
            <a:lvl5pPr marL="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None/>
              <a:defRPr sz="1100" b="1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Department of Computer Science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170" indent="-90170" algn="l" defTabSz="685800" rtl="0" eaLnBrk="1" latinLnBrk="0" hangingPunct="1">
        <a:lnSpc>
          <a:spcPct val="90000"/>
        </a:lnSpc>
        <a:spcBef>
          <a:spcPts val="750"/>
        </a:spcBef>
        <a:buFont typeface="Arial" panose="02080604020202020204" pitchFamily="34" charset="0"/>
        <a:buChar char="•"/>
        <a:defRPr sz="2800" b="1" kern="1200">
          <a:solidFill>
            <a:schemeClr val="tx1"/>
          </a:solidFill>
          <a:latin typeface="Arial" panose="02080604020202020204" pitchFamily="34" charset="0"/>
          <a:ea typeface="Arial" panose="02080604020202020204" pitchFamily="34" charset="0"/>
          <a:cs typeface="Arial" panose="02080604020202020204" pitchFamily="34" charset="0"/>
        </a:defRPr>
      </a:lvl1pPr>
      <a:lvl2pPr marL="90170" indent="-9017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Arial" panose="02080604020202020204" pitchFamily="34" charset="0"/>
          <a:ea typeface="Arial" panose="02080604020202020204" pitchFamily="34" charset="0"/>
          <a:cs typeface="Arial" panose="02080604020202020204" pitchFamily="34" charset="0"/>
        </a:defRPr>
      </a:lvl2pPr>
      <a:lvl3pPr marL="90170" indent="-9017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400" b="1" kern="1200">
          <a:solidFill>
            <a:schemeClr val="tx1"/>
          </a:solidFill>
          <a:latin typeface="Arial" panose="02080604020202020204" pitchFamily="34" charset="0"/>
          <a:ea typeface="Arial" panose="02080604020202020204" pitchFamily="34" charset="0"/>
          <a:cs typeface="Arial" panose="02080604020202020204" pitchFamily="34" charset="0"/>
        </a:defRPr>
      </a:lvl3pPr>
      <a:lvl4pPr marL="90170" indent="-9017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200" kern="1200">
          <a:solidFill>
            <a:schemeClr val="tx1"/>
          </a:solidFill>
          <a:latin typeface="Arial" panose="02080604020202020204" pitchFamily="34" charset="0"/>
          <a:ea typeface="Arial" panose="02080604020202020204" pitchFamily="34" charset="0"/>
          <a:cs typeface="Arial" panose="02080604020202020204" pitchFamily="34" charset="0"/>
        </a:defRPr>
      </a:lvl4pPr>
      <a:lvl5pPr marL="90170" indent="-9017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000" b="1" kern="1200">
          <a:solidFill>
            <a:schemeClr val="tx1"/>
          </a:solidFill>
          <a:latin typeface="Arial" panose="02080604020202020204" pitchFamily="34" charset="0"/>
          <a:ea typeface="Arial" panose="02080604020202020204" pitchFamily="34" charset="0"/>
          <a:cs typeface="Arial" panose="0208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i.leong.21@ucl.ac.uk" TargetMode="External"/><Relationship Id="rId7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ndrew.lau.21@ucl.ac.uk" TargetMode="External"/><Relationship Id="rId5" Type="http://schemas.openxmlformats.org/officeDocument/2006/relationships/hyperlink" Target="mailto:lucas.titus.21@ucl.ac.uk" TargetMode="External"/><Relationship Id="rId10" Type="http://schemas.openxmlformats.org/officeDocument/2006/relationships/image" Target="../media/image6.jpg"/><Relationship Id="rId4" Type="http://schemas.openxmlformats.org/officeDocument/2006/relationships/hyperlink" Target="mailto:chun.cheung.21@ucl.ac.uk" TargetMode="External"/><Relationship Id="rId9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udents.cs.ucl.ac.uk/2022/group16/home.html" TargetMode="External"/><Relationship Id="rId2" Type="http://schemas.openxmlformats.org/officeDocument/2006/relationships/hyperlink" Target="https://github.com/Andrew0000000/COMP001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27037" y="1362782"/>
            <a:ext cx="3702050" cy="633730"/>
          </a:xfrm>
        </p:spPr>
        <p:txBody>
          <a:bodyPr/>
          <a:lstStyle/>
          <a:p>
            <a:r>
              <a:rPr lang="en-GB" sz="2200" dirty="0"/>
              <a:t>Microsoft Power Platform with IBM Watson Platform Connectors</a:t>
            </a:r>
            <a:endParaRPr lang="" altLang="en-US" sz="2200" dirty="0">
              <a:solidFill>
                <a:schemeClr val="tx1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27037" y="3621168"/>
            <a:ext cx="3190875" cy="15527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" altLang="en-US" sz="2000" dirty="0"/>
              <a:t>Team Member:</a:t>
            </a:r>
          </a:p>
          <a:p>
            <a:pPr marL="0" indent="0">
              <a:buNone/>
            </a:pPr>
            <a:r>
              <a:rPr lang="" altLang="en-US" sz="2000" dirty="0"/>
              <a:t>Ivan Leong</a:t>
            </a:r>
          </a:p>
          <a:p>
            <a:pPr marL="0" indent="0">
              <a:buNone/>
            </a:pPr>
            <a:r>
              <a:rPr lang="" altLang="en-US" sz="2000" dirty="0"/>
              <a:t>Kin Cheung</a:t>
            </a:r>
          </a:p>
          <a:p>
            <a:pPr marL="0" indent="0">
              <a:buNone/>
            </a:pPr>
            <a:r>
              <a:rPr lang="" altLang="en-US" sz="2000" dirty="0"/>
              <a:t>Lucas Titus</a:t>
            </a:r>
          </a:p>
          <a:p>
            <a:pPr marL="0" indent="0">
              <a:buNone/>
            </a:pPr>
            <a:r>
              <a:rPr lang="" altLang="en-US" sz="2000" dirty="0"/>
              <a:t>Andew Lau</a:t>
            </a:r>
          </a:p>
          <a:p>
            <a:pPr marL="0" indent="0">
              <a:buNone/>
            </a:pPr>
            <a:endParaRPr lang="" altLang="en-US" sz="2000" dirty="0"/>
          </a:p>
        </p:txBody>
      </p:sp>
      <p:sp>
        <p:nvSpPr>
          <p:cNvPr id="3" name="Title 10"/>
          <p:cNvSpPr>
            <a:spLocks noGrp="1"/>
          </p:cNvSpPr>
          <p:nvPr/>
        </p:nvSpPr>
        <p:spPr>
          <a:xfrm>
            <a:off x="427037" y="782102"/>
            <a:ext cx="3840163" cy="296744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1pPr>
          </a:lstStyle>
          <a:p>
            <a:r>
              <a:rPr lang="en-US" altLang="en-US" sz="1800" dirty="0">
                <a:solidFill>
                  <a:schemeClr val="tx1"/>
                </a:solidFill>
              </a:rPr>
              <a:t>COMP0016: 2022-23 - Team 16</a:t>
            </a:r>
            <a:endParaRPr lang="" altLang="en-US" sz="1800" dirty="0">
              <a:solidFill>
                <a:schemeClr val="tx1"/>
              </a:solidFill>
            </a:endParaRPr>
          </a:p>
        </p:txBody>
      </p:sp>
      <p:sp>
        <p:nvSpPr>
          <p:cNvPr id="5" name="Content Placeholder 11"/>
          <p:cNvSpPr>
            <a:spLocks noGrp="1"/>
          </p:cNvSpPr>
          <p:nvPr/>
        </p:nvSpPr>
        <p:spPr>
          <a:xfrm>
            <a:off x="427037" y="2486743"/>
            <a:ext cx="8006715" cy="5518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90170" indent="-9017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80604020202020204" pitchFamily="34" charset="0"/>
              <a:buChar char="•"/>
              <a:defRPr sz="2800" b="1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1pPr>
            <a:lvl2pPr marL="90170" indent="-9017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2pPr>
            <a:lvl3pPr marL="90170" indent="-9017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400" b="1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3pPr>
            <a:lvl4pPr marL="90170" indent="-9017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4pPr>
            <a:lvl5pPr marL="90170" indent="-9017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000" b="1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/>
              <a:t>Client: </a:t>
            </a:r>
          </a:p>
          <a:p>
            <a:pPr marL="0" indent="0">
              <a:buNone/>
            </a:pPr>
            <a:r>
              <a:rPr lang="en-US" altLang="en-US" sz="1800" dirty="0"/>
              <a:t>	Microsoft: </a:t>
            </a:r>
            <a:r>
              <a:rPr lang="en-GB" altLang="en-US" sz="1800" dirty="0"/>
              <a:t>Lee Stott, Julia </a:t>
            </a:r>
            <a:r>
              <a:rPr lang="en-GB" altLang="en-US" sz="1800" dirty="0" err="1"/>
              <a:t>Muiruri</a:t>
            </a:r>
            <a:endParaRPr lang="en-GB" altLang="en-US" sz="1800" dirty="0"/>
          </a:p>
          <a:p>
            <a:pPr marL="0" indent="0">
              <a:buNone/>
            </a:pPr>
            <a:r>
              <a:rPr lang="en-GB" altLang="en-US" sz="1800" dirty="0"/>
              <a:t>	IBM: Jon Mc Namara</a:t>
            </a:r>
            <a:endParaRPr lang="en-US" alt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1866" y="4508240"/>
            <a:ext cx="983771" cy="449937"/>
          </a:xfrm>
          <a:prstGeom prst="rect">
            <a:avLst/>
          </a:prstGeom>
        </p:spPr>
      </p:pic>
      <p:sp>
        <p:nvSpPr>
          <p:cNvPr id="9" name="Content Placeholder 11"/>
          <p:cNvSpPr>
            <a:spLocks noGrp="1"/>
          </p:cNvSpPr>
          <p:nvPr/>
        </p:nvSpPr>
        <p:spPr>
          <a:xfrm>
            <a:off x="2560839" y="3626941"/>
            <a:ext cx="3515360" cy="15527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90170" indent="-9017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80604020202020204" pitchFamily="34" charset="0"/>
              <a:buChar char="•"/>
              <a:defRPr sz="2800" b="1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1pPr>
            <a:lvl2pPr marL="90170" indent="-9017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2pPr>
            <a:lvl3pPr marL="90170" indent="-9017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400" b="1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3pPr>
            <a:lvl4pPr marL="90170" indent="-9017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4pPr>
            <a:lvl5pPr marL="90170" indent="-9017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000" b="1" kern="1200">
                <a:solidFill>
                  <a:schemeClr val="tx1"/>
                </a:solidFill>
                <a:latin typeface="Arial" panose="02080604020202020204" pitchFamily="34" charset="0"/>
                <a:ea typeface="Arial" panose="02080604020202020204" pitchFamily="34" charset="0"/>
                <a:cs typeface="Arial" panose="0208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8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000" dirty="0"/>
              <a:t>Team Email:</a:t>
            </a:r>
          </a:p>
          <a:p>
            <a:pPr marL="0" indent="0">
              <a:buNone/>
            </a:pPr>
            <a:r>
              <a:rPr lang="en-US" altLang="en-US" sz="2000" dirty="0"/>
              <a:t> </a:t>
            </a:r>
            <a:r>
              <a:rPr lang="en-US" altLang="en-US" sz="2000" dirty="0">
                <a:hlinkClick r:id="rId3"/>
              </a:rPr>
              <a:t>i.leong.21@ucl.ac.uk</a:t>
            </a:r>
            <a:endParaRPr lang="en-US" altLang="en-US" sz="2000" dirty="0"/>
          </a:p>
          <a:p>
            <a:pPr marL="0" indent="0">
              <a:buNone/>
            </a:pPr>
            <a:r>
              <a:rPr lang="en-US" altLang="en-US" sz="2000" dirty="0">
                <a:hlinkClick r:id="rId4"/>
              </a:rPr>
              <a:t>chun.cheung.21@ucl.ac.uk</a:t>
            </a:r>
            <a:endParaRPr lang="en-US" altLang="en-US" sz="2000" dirty="0"/>
          </a:p>
          <a:p>
            <a:pPr marL="0" indent="0">
              <a:buNone/>
            </a:pPr>
            <a:r>
              <a:rPr lang="en-US" altLang="en-US" sz="2000" dirty="0">
                <a:hlinkClick r:id="rId5"/>
              </a:rPr>
              <a:t>lucas.titus.21@ucl.ac.uk</a:t>
            </a:r>
            <a:endParaRPr lang="en-US" altLang="en-US" sz="2000" dirty="0"/>
          </a:p>
          <a:p>
            <a:pPr marL="0" indent="0">
              <a:buNone/>
            </a:pPr>
            <a:r>
              <a:rPr lang="en-US" altLang="en-US" sz="2000" dirty="0">
                <a:hlinkClick r:id="rId6"/>
              </a:rPr>
              <a:t>andrew.lau.21@ucl.ac.uk</a:t>
            </a:r>
            <a:r>
              <a:rPr lang="en-US" altLang="en-US" sz="2000" dirty="0"/>
              <a:t> </a:t>
            </a:r>
          </a:p>
        </p:txBody>
      </p:sp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5E27EB29-BBA2-44A3-B235-7B84D12803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39278" y="1772216"/>
            <a:ext cx="2128147" cy="1602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7F7E944-4BDF-4D8F-B7A9-56EA9AB663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60806" y="859461"/>
            <a:ext cx="2156157" cy="909824"/>
          </a:xfrm>
          <a:prstGeom prst="rect">
            <a:avLst/>
          </a:prstGeom>
        </p:spPr>
      </p:pic>
      <p:pic>
        <p:nvPicPr>
          <p:cNvPr id="4" name="Picture 3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C13F8852-713D-4B61-BD94-05572D5D8D3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40272" y="4479088"/>
            <a:ext cx="463080" cy="463080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FE4CB5EA-29DF-49F2-84B2-A0122FCB2EE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8983" y="4436951"/>
            <a:ext cx="547354" cy="5473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629841" y="994718"/>
            <a:ext cx="2949178" cy="3995426"/>
          </a:xfrm>
        </p:spPr>
        <p:txBody>
          <a:bodyPr>
            <a:normAutofit lnSpcReduction="10000"/>
          </a:bodyPr>
          <a:lstStyle/>
          <a:p>
            <a:r>
              <a:rPr lang="en-GB" sz="1400" dirty="0"/>
              <a:t>Overview: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/>
              <a:t>Build connector between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Power Platform(MPP) </a:t>
            </a:r>
            <a:r>
              <a:rPr lang="en-GB" sz="1400" dirty="0"/>
              <a:t>and </a:t>
            </a:r>
            <a:r>
              <a:rPr lang="en-GB" sz="1400" dirty="0">
                <a:solidFill>
                  <a:srgbClr val="7030A0"/>
                </a:solidFill>
              </a:rPr>
              <a:t>Watson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/>
              <a:t>Import Watson AI service into MPP by using open APIs</a:t>
            </a:r>
          </a:p>
          <a:p>
            <a:r>
              <a:rPr lang="en-GB" sz="1400" dirty="0"/>
              <a:t>Scenario: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Improve efficiency of 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healthcare industry </a:t>
            </a:r>
            <a:r>
              <a:rPr lang="en-GB" sz="1400" dirty="0"/>
              <a:t>(NHS) by utilising AI automation</a:t>
            </a:r>
          </a:p>
          <a:p>
            <a:r>
              <a:rPr lang="en-GB" sz="1400" dirty="0"/>
              <a:t>Proposal: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Construct </a:t>
            </a:r>
            <a:r>
              <a:rPr lang="en-GB" sz="1400" dirty="0">
                <a:solidFill>
                  <a:srgbClr val="7030A0"/>
                </a:solidFill>
              </a:rPr>
              <a:t>AI Assistant </a:t>
            </a:r>
            <a:r>
              <a:rPr lang="en-GB" sz="1400" dirty="0"/>
              <a:t>connectors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Handle quantitative and repetitive paperwork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Booking and preliminary diagnosis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4294967295"/>
          </p:nvPr>
        </p:nvSpPr>
        <p:spPr>
          <a:xfrm>
            <a:off x="174095" y="153356"/>
            <a:ext cx="5488958" cy="2930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Project Overview/Proposal</a:t>
            </a: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416E9397-0ECD-4D9A-883F-61FA705CADE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-16" r="2665"/>
          <a:stretch/>
        </p:blipFill>
        <p:spPr>
          <a:xfrm>
            <a:off x="3981855" y="1640239"/>
            <a:ext cx="4870315" cy="2704384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1C82491-F915-43B5-AB4C-49E26821A385}"/>
              </a:ext>
            </a:extLst>
          </p:cNvPr>
          <p:cNvSpPr txBox="1"/>
          <p:nvPr/>
        </p:nvSpPr>
        <p:spPr>
          <a:xfrm>
            <a:off x="3981854" y="4344623"/>
            <a:ext cx="48703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Figure 1: Fusion Team Development demonstrated by Microsoft Power Platform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776C2-2FAD-63C4-9DBC-6677B7690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1400" dirty="0"/>
              <a:t>Prototype: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Text to Speech Connector (Testing, figure 2a)</a:t>
            </a:r>
          </a:p>
          <a:p>
            <a:r>
              <a:rPr lang="en-GB" sz="1400" dirty="0"/>
              <a:t>Deliverables: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Watson Discovery Connector (preliminary diagnosis)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Watson Assistant (automate booking system)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Microsoft </a:t>
            </a:r>
            <a:r>
              <a:rPr lang="en-GB" sz="1400" dirty="0" err="1"/>
              <a:t>PowerApp</a:t>
            </a:r>
            <a:r>
              <a:rPr lang="en-GB" sz="1400" dirty="0"/>
              <a:t> Canvas (example usage, figure 2b)</a:t>
            </a:r>
          </a:p>
          <a:p>
            <a:r>
              <a:rPr lang="en-GB" sz="1400" dirty="0"/>
              <a:t>Potential future work: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Infinite possibility (MPP)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Import all IBM Watson open APIs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544897-143B-0E63-5D71-44C0127C211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4095" y="153356"/>
            <a:ext cx="5488958" cy="2930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Project Prototype/Deliverables </a:t>
            </a:r>
          </a:p>
        </p:txBody>
      </p:sp>
      <p:pic>
        <p:nvPicPr>
          <p:cNvPr id="6" name="Picture 5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863E6B8D-AED0-4BAF-A0E8-BC14EF6C5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4983" y="745250"/>
            <a:ext cx="3051551" cy="1999114"/>
          </a:xfrm>
          <a:prstGeom prst="rect">
            <a:avLst/>
          </a:prstGeom>
        </p:spPr>
      </p:pic>
      <p:pic>
        <p:nvPicPr>
          <p:cNvPr id="8" name="Picture 7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A010B434-BB81-4670-8CC3-0E3239DA0B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19" t="25507" r="28659" b="15081"/>
          <a:stretch/>
        </p:blipFill>
        <p:spPr>
          <a:xfrm>
            <a:off x="5564983" y="2867249"/>
            <a:ext cx="3047248" cy="21665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AAB7CCA-217C-44B1-81FA-7FC48B58A9A9}"/>
              </a:ext>
            </a:extLst>
          </p:cNvPr>
          <p:cNvSpPr txBox="1"/>
          <p:nvPr/>
        </p:nvSpPr>
        <p:spPr>
          <a:xfrm>
            <a:off x="4526924" y="994718"/>
            <a:ext cx="9350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50" dirty="0"/>
              <a:t>Figure 2a.</a:t>
            </a:r>
          </a:p>
          <a:p>
            <a:pPr algn="r"/>
            <a:r>
              <a:rPr lang="en-GB" sz="1050" dirty="0"/>
              <a:t>Text to Speech Connector Prototype and its Operation for Testing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D59613-5E79-48C5-840F-F5EA09FD9936}"/>
              </a:ext>
            </a:extLst>
          </p:cNvPr>
          <p:cNvSpPr txBox="1"/>
          <p:nvPr/>
        </p:nvSpPr>
        <p:spPr>
          <a:xfrm>
            <a:off x="4526924" y="3156223"/>
            <a:ext cx="9350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50" dirty="0"/>
              <a:t>Figure 2b.</a:t>
            </a:r>
          </a:p>
          <a:p>
            <a:pPr algn="r"/>
            <a:r>
              <a:rPr lang="en-GB" sz="1050" dirty="0"/>
              <a:t>Testing Canvas in </a:t>
            </a:r>
            <a:r>
              <a:rPr lang="en-GB" sz="1050" dirty="0" err="1"/>
              <a:t>PowerApp</a:t>
            </a:r>
            <a:endParaRPr lang="en-GB" sz="10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type="body" sz="half" idx="2"/>
          </p:nvPr>
        </p:nvSpPr>
        <p:spPr>
          <a:xfrm>
            <a:off x="629840" y="1795508"/>
            <a:ext cx="2995915" cy="2944272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herit"/>
              <a:cs typeface="Arial" panose="02080604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tabLst/>
              <a:defRPr/>
            </a:pPr>
            <a:r>
              <a:rPr lang="" altLang="en-US" dirty="0"/>
              <a:t>Github</a:t>
            </a:r>
            <a:endParaRPr lang="en-GB" b="0" dirty="0">
              <a:solidFill>
                <a:srgbClr val="000000"/>
              </a:solidFill>
              <a:latin typeface="inherit"/>
            </a:endParaRP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80604020202020204" pitchFamily="34" charset="0"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herit"/>
                <a:cs typeface="Arial" panose="02080604020202020204" pitchFamily="34" charset="0"/>
                <a:hlinkClick r:id="rId2"/>
              </a:rPr>
              <a:t>https://github.com/Andrew0000000/COMP0016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herit"/>
                <a:cs typeface="Arial" panose="02080604020202020204" pitchFamily="34" charset="0"/>
              </a:rPr>
              <a:t> </a:t>
            </a:r>
          </a:p>
          <a:p>
            <a:endParaRPr lang="" altLang="en-US" sz="2000" dirty="0"/>
          </a:p>
          <a:p>
            <a:r>
              <a:rPr lang="" altLang="en-US" dirty="0"/>
              <a:t>Blog</a:t>
            </a:r>
            <a:br>
              <a:rPr lang="" altLang="en-US" dirty="0"/>
            </a:br>
            <a:r>
              <a:rPr lang="en-GB" sz="1100" b="0" i="0" dirty="0">
                <a:solidFill>
                  <a:srgbClr val="000000"/>
                </a:solidFill>
                <a:effectLst/>
                <a:latin typeface="inherit"/>
                <a:hlinkClick r:id="rId3" tooltip="http://students.cs.ucl.ac.uk/2022/group16/home.html"/>
              </a:rPr>
              <a:t>http://students.cs.ucl.ac.uk/2022/group16/home.html</a:t>
            </a:r>
            <a:endParaRPr lang="" altLang="en-US" sz="1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174095" y="153356"/>
            <a:ext cx="5488958" cy="293044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dirty="0">
                <a:sym typeface="+mn-ea"/>
              </a:rPr>
              <a:t>DEPARTMENT OF COMPUTER SCIENCE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16000" y="1105989"/>
            <a:ext cx="3058423" cy="583474"/>
          </a:xfrm>
          <a:prstGeom prst="rect">
            <a:avLst/>
          </a:prstGeom>
        </p:spPr>
        <p:txBody>
          <a:bodyPr/>
          <a:lstStyle/>
          <a:p>
            <a:r>
              <a:rPr lang="" altLang="en-US" dirty="0"/>
              <a:t>Thank you!</a:t>
            </a:r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58DE1BEF-4161-4ED7-8A63-DB277BBB40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6339" y="1357122"/>
            <a:ext cx="4783622" cy="26868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07907E1-D271-4DED-8545-1170E3FEBEC1}"/>
              </a:ext>
            </a:extLst>
          </p:cNvPr>
          <p:cNvSpPr txBox="1"/>
          <p:nvPr/>
        </p:nvSpPr>
        <p:spPr>
          <a:xfrm>
            <a:off x="4146339" y="4083013"/>
            <a:ext cx="42026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Figure 3: Project Timeline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275</Words>
  <Application>Microsoft Macintosh PowerPoint</Application>
  <PresentationFormat>On-screen Show (16:9)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inherit</vt:lpstr>
      <vt:lpstr>Arial</vt:lpstr>
      <vt:lpstr>Calibri</vt:lpstr>
      <vt:lpstr>Calibri Light</vt:lpstr>
      <vt:lpstr>4_Custom Design</vt:lpstr>
      <vt:lpstr>Microsoft Power Platform with IBM Watson Platform Connectors</vt:lpstr>
      <vt:lpstr>PowerPoint Presentation</vt:lpstr>
      <vt:lpstr>PowerPoint Presentation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UCL 16:9 PP Plain - BLACK</dc:title>
  <dc:subject/>
  <dc:creator>Clayton, Janine</dc:creator>
  <cp:keywords/>
  <dc:description/>
  <cp:lastModifiedBy>Leong, Ivan</cp:lastModifiedBy>
  <cp:revision>107</cp:revision>
  <dcterms:created xsi:type="dcterms:W3CDTF">2020-12-18T21:39:08Z</dcterms:created>
  <dcterms:modified xsi:type="dcterms:W3CDTF">2023-01-20T03:12:42Z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1033-11.1.0.9719</vt:lpwstr>
  </property>
</Properties>
</file>